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2" r:id="rId3"/>
    <p:sldId id="273" r:id="rId4"/>
    <p:sldId id="281" r:id="rId5"/>
    <p:sldId id="285" r:id="rId6"/>
    <p:sldId id="282" r:id="rId7"/>
    <p:sldId id="294" r:id="rId8"/>
    <p:sldId id="295" r:id="rId9"/>
    <p:sldId id="283" r:id="rId10"/>
    <p:sldId id="284" r:id="rId11"/>
    <p:sldId id="286" r:id="rId12"/>
    <p:sldId id="28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33"/>
    <a:srgbClr val="006600"/>
    <a:srgbClr val="BE20A0"/>
    <a:srgbClr val="0033CC"/>
    <a:srgbClr val="663300"/>
    <a:srgbClr val="666633"/>
    <a:srgbClr val="660066"/>
    <a:srgbClr val="339966"/>
    <a:srgbClr val="003A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6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8315C-91ED-43AD-9811-E4B30F3A6104}" type="datetimeFigureOut">
              <a:rPr lang="zh-HK" altLang="en-US" smtClean="0"/>
              <a:t>7/5/2024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8A13-320E-4B67-9C01-CB199D31809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4767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FCAC8-378F-4597-8B9E-F682A923702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4CCB2-3649-4994-9B7B-7B653A4B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4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 userDrawn="1"/>
        </p:nvSpPr>
        <p:spPr bwMode="auto">
          <a:xfrm>
            <a:off x="1522413" y="0"/>
            <a:ext cx="82296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chemeClr val="bg1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</a:rPr>
              <a:t>按下新增標題</a:t>
            </a:r>
            <a:endParaRPr lang="zh-TW" altLang="en-US" sz="3200" dirty="0">
              <a:solidFill>
                <a:schemeClr val="bg1"/>
              </a:solidFill>
              <a:latin typeface="華康儷粗黑(P)" panose="020B0700000000000000" pitchFamily="34" charset="-120"/>
              <a:ea typeface="華康儷粗黑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75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 userDrawn="1"/>
        </p:nvSpPr>
        <p:spPr bwMode="auto">
          <a:xfrm>
            <a:off x="1522413" y="0"/>
            <a:ext cx="82296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chemeClr val="bg1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</a:rPr>
              <a:t>按下新增標題</a:t>
            </a:r>
            <a:endParaRPr lang="zh-TW" altLang="en-US" sz="3200" dirty="0">
              <a:solidFill>
                <a:schemeClr val="bg1"/>
              </a:solidFill>
              <a:latin typeface="華康儷粗黑(P)" panose="020B0700000000000000" pitchFamily="34" charset="-120"/>
              <a:ea typeface="華康儷粗黑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3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5225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33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14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71392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633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633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663300"/>
                </a:solidFill>
              </a:defRPr>
            </a:lvl1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0433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43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82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2101515"/>
            <a:ext cx="6172200" cy="4417261"/>
          </a:xfrm>
        </p:spPr>
        <p:txBody>
          <a:bodyPr/>
          <a:lstStyle>
            <a:lvl1pPr>
              <a:defRPr sz="3200">
                <a:solidFill>
                  <a:srgbClr val="663300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HK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515"/>
            <a:ext cx="3932237" cy="4425199"/>
          </a:xfrm>
        </p:spPr>
        <p:txBody>
          <a:bodyPr/>
          <a:lstStyle>
            <a:lvl1pPr marL="0" indent="0">
              <a:buNone/>
              <a:defRPr sz="1600">
                <a:solidFill>
                  <a:srgbClr val="6633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94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51104" y="2101515"/>
            <a:ext cx="6172200" cy="4337050"/>
          </a:xfrm>
        </p:spPr>
        <p:txBody>
          <a:bodyPr/>
          <a:lstStyle>
            <a:lvl1pPr marL="0" indent="0">
              <a:buNone/>
              <a:defRPr sz="3200">
                <a:solidFill>
                  <a:srgbClr val="6633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zh-HK" altLang="en-US" dirty="0"/>
          </a:p>
        </p:txBody>
      </p:sp>
      <p:sp>
        <p:nvSpPr>
          <p:cNvPr id="5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515"/>
            <a:ext cx="3932237" cy="4425199"/>
          </a:xfrm>
        </p:spPr>
        <p:txBody>
          <a:bodyPr/>
          <a:lstStyle>
            <a:lvl1pPr marL="0" indent="0">
              <a:buNone/>
              <a:defRPr sz="1600">
                <a:solidFill>
                  <a:srgbClr val="6633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994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HK" alt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rgbClr val="663300"/>
          </a:solidFill>
          <a:latin typeface="華康儷粗黑(P)" panose="020B0700000000000000" pitchFamily="34" charset="-120"/>
          <a:ea typeface="華康儷粗黑(P)" panose="020B07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華康儷細黑(P)" panose="020B0300000000000000" pitchFamily="34" charset="-120"/>
          <a:ea typeface="華康儷細黑(P)" panose="020B03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華康儷細黑(P)" panose="020B0300000000000000" pitchFamily="34" charset="-120"/>
          <a:ea typeface="華康儷細黑(P)" panose="020B03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華康儷細黑(P)" panose="020B0300000000000000" pitchFamily="34" charset="-120"/>
          <a:ea typeface="華康儷細黑(P)" panose="020B03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華康儷細黑(P)" panose="020B0300000000000000" pitchFamily="34" charset="-120"/>
          <a:ea typeface="華康儷細黑(P)" panose="020B03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hamdaoui@connect.ust.h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43201" y="2261512"/>
            <a:ext cx="9305364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華康儷粗黑" panose="020B0709000000000000" pitchFamily="49" charset="-120"/>
                <a:ea typeface="華康儷粗黑" panose="020B0709000000000000" pitchFamily="49" charset="-120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+mn-lt"/>
              </a:rPr>
              <a:t>Condition assessment of pressurized tubular structure using wave data</a:t>
            </a:r>
            <a:endParaRPr lang="zh-TW" altLang="en-US" sz="4000" dirty="0">
              <a:solidFill>
                <a:schemeClr val="tx1"/>
              </a:solidFill>
              <a:latin typeface="+mn-lt"/>
              <a:ea typeface="華康超黑體" panose="020B0C09000000000000" pitchFamily="49" charset="-12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56848" y="4095973"/>
            <a:ext cx="7295478" cy="200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663300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 err="1" smtClean="0">
                <a:latin typeface="+mn-lt"/>
              </a:rPr>
              <a:t>Najoua</a:t>
            </a:r>
            <a:r>
              <a:rPr lang="en-US" sz="2800" b="1" dirty="0" smtClean="0">
                <a:latin typeface="+mn-lt"/>
              </a:rPr>
              <a:t> HAMDAOUI (CIVL)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u="sng" dirty="0" smtClean="0">
                <a:latin typeface="+mn-lt"/>
                <a:hlinkClick r:id="rId2"/>
              </a:rPr>
              <a:t>nhamdaoui@connect.ust.hk</a:t>
            </a:r>
            <a:endParaRPr lang="en-US" sz="2800" b="1" u="sng" dirty="0" smtClean="0">
              <a:latin typeface="+mn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u="sng" dirty="0" smtClean="0">
                <a:latin typeface="+mn-lt"/>
              </a:rPr>
              <a:t>Math5473</a:t>
            </a:r>
            <a:endParaRPr lang="en-US" sz="2800" dirty="0" smtClean="0">
              <a:latin typeface="+mn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148442" y="1323191"/>
                <a:ext cx="11620423" cy="5260173"/>
              </a:xfrm>
            </p:spPr>
            <p:txBody>
              <a:bodyPr>
                <a:normAutofit fontScale="25000" lnSpcReduction="20000"/>
              </a:bodyPr>
              <a:lstStyle/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𝑎𝑟𝑔𝑚𝑖𝑛</m:t>
                    </m:r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       </a:t>
                </a: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𝑎𝑟𝑔𝑚𝑖𝑛</m:t>
                    </m:r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𝐺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</m:e>
                          <m:sup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𝐺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</m:e>
                          <m:sup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𝐺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8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8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8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/>
                                                    <a:cs typeface="Times New Roman" panose="02020603050405020304" pitchFamily="18" charset="0"/>
                                                  </a:rPr>
                                                  <m:t>𝐷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8000" dirty="0">
                  <a:solidFill>
                    <a:schemeClr val="tx1"/>
                  </a:solidFill>
                  <a:latin typeface="+mn-lt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𝑎𝑟𝑔𝑚𝑖𝑛</m:t>
                    </m:r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𝐺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</a:t>
                </a:r>
                <a:endParaRPr lang="en-US" sz="8000" i="1" dirty="0" smtClean="0">
                  <a:solidFill>
                    <a:schemeClr val="tx1"/>
                  </a:solidFill>
                  <a:latin typeface="+mn-lt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8000" i="1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</a:t>
                </a:r>
                <a:r>
                  <a:rPr lang="en-US" sz="8000" i="1" dirty="0" smtClean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acc>
                              <m:accPr>
                                <m:chr m:val="⃗"/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8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𝐺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8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8000" dirty="0" smtClean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0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8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8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8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HK" sz="8000" dirty="0" smtClean="0">
                  <a:solidFill>
                    <a:schemeClr val="tx1"/>
                  </a:solidFill>
                  <a:latin typeface="+mn-lt"/>
                  <a:ea typeface="華康儷細黑" panose="020B0309000000000000" pitchFamily="49" charset="-120"/>
                  <a:cs typeface="華康細明體" panose="02020309000000000000" pitchFamily="49" charset="-12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altLang="zh-HK" sz="8000" dirty="0" smtClean="0">
                  <a:solidFill>
                    <a:schemeClr val="tx1"/>
                  </a:solidFill>
                  <a:latin typeface="+mn-lt"/>
                  <a:ea typeface="華康儷細黑" panose="020B0309000000000000" pitchFamily="49" charset="-120"/>
                  <a:cs typeface="華康細明體" panose="02020309000000000000" pitchFamily="49" charset="-120"/>
                </a:endParaRP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is the correlation between </a:t>
                </a:r>
                <a:r>
                  <a:rPr lang="en-US" sz="8000" dirty="0" smtClean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scattered </a:t>
                </a:r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data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 and  </a:t>
                </a:r>
                <a:r>
                  <a:rPr lang="en-US" sz="8000" dirty="0" smtClean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mathematical </a:t>
                </a:r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8000" dirty="0">
                    <a:solidFill>
                      <a:schemeClr val="tx1"/>
                    </a:solidFill>
                    <a:latin typeface="+mn-lt"/>
                    <a:ea typeface="DengXian"/>
                    <a:cs typeface="Times New Roman" panose="02020603050405020304" pitchFamily="18" charset="0"/>
                  </a:rPr>
                  <a:t>)</a:t>
                </a: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zh-HK" altLang="en-US" sz="7400" dirty="0">
                  <a:solidFill>
                    <a:schemeClr val="tx1"/>
                  </a:solidFill>
                  <a:latin typeface="+mn-lt"/>
                  <a:ea typeface="華康儷細黑" panose="020B0309000000000000" pitchFamily="49" charset="-120"/>
                  <a:cs typeface="華康細明體" panose="02020309000000000000" pitchFamily="49" charset="-120"/>
                </a:endParaRPr>
              </a:p>
            </p:txBody>
          </p:sp>
        </mc:Choice>
        <mc:Fallback>
          <p:sp>
            <p:nvSpPr>
              <p:cNvPr id="3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42" y="1323191"/>
                <a:ext cx="11620423" cy="5260173"/>
              </a:xfrm>
              <a:blipFill>
                <a:blip r:embed="rId2"/>
                <a:stretch>
                  <a:fillRect l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70659" y="-29455"/>
            <a:ext cx="1049778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latin typeface="Times New Roman" panose="02020603050405020304" pitchFamily="18" charset="0"/>
                <a:ea typeface="DengXian"/>
              </a:rPr>
              <a:t>III. Localization </a:t>
            </a:r>
            <a:r>
              <a:rPr lang="en-US" sz="3600" b="1" dirty="0">
                <a:latin typeface="Times New Roman" panose="02020603050405020304" pitchFamily="18" charset="0"/>
                <a:ea typeface="DengXian"/>
              </a:rPr>
              <a:t>and sizing </a:t>
            </a:r>
            <a:r>
              <a:rPr lang="en-US" sz="3600" b="1" dirty="0" smtClean="0">
                <a:latin typeface="Times New Roman" panose="02020603050405020304" pitchFamily="18" charset="0"/>
                <a:ea typeface="DengXian"/>
              </a:rPr>
              <a:t>of damage using MLE: theory</a:t>
            </a:r>
            <a:endParaRPr lang="zh-TW" altLang="en-US" sz="3600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395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81200" y="-29455"/>
            <a:ext cx="82296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Times New Roman" panose="02020603050405020304" pitchFamily="18" charset="0"/>
                <a:ea typeface="DengXian"/>
              </a:rPr>
              <a:t>Behavior of B</a:t>
            </a:r>
            <a:endParaRPr lang="zh-TW" altLang="en-US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5631" y="1126373"/>
                <a:ext cx="11625943" cy="976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dirty="0" smtClean="0"/>
                  <a:t>Let’s look at the behavior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by plotting it for</a:t>
                </a:r>
                <a:r>
                  <a:rPr 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0, 2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0, 0.2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=0.0001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DengXian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=1000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dirty="0" smtClean="0">
                    <a:ea typeface="DengXian"/>
                    <a:cs typeface="Times New Roman" panose="02020603050405020304" pitchFamily="18" charset="0"/>
                  </a:rPr>
                  <a:t> and  </a:t>
                </a:r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the noise is white and Gaussian with mean 0</a:t>
                </a:r>
                <a:r>
                  <a:rPr lang="en-US" dirty="0" smtClean="0">
                    <a:ea typeface="DengXian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=80</m:t>
                    </m:r>
                  </m:oMath>
                </a14:m>
                <a:r>
                  <a:rPr lang="en-US" dirty="0" smtClean="0">
                    <a:ea typeface="DengXian"/>
                    <a:cs typeface="Times New Roman" panose="02020603050405020304" pitchFamily="18" charset="0"/>
                  </a:rPr>
                  <a:t> and signal </a:t>
                </a:r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to noise ratio </a:t>
                </a:r>
                <a:r>
                  <a:rPr lang="en-US" dirty="0" smtClean="0">
                    <a:ea typeface="DengXian"/>
                    <a:cs typeface="Times New Roman" panose="02020603050405020304" pitchFamily="18" charset="0"/>
                  </a:rPr>
                  <a:t>(</a:t>
                </a:r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SNR)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𝑙𝑜𝑔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1/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=3.4</m:t>
                    </m:r>
                    <m:r>
                      <a:rPr lang="en-US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𝑑𝐵</m:t>
                    </m:r>
                  </m:oMath>
                </a14:m>
                <a:r>
                  <a:rPr lang="en-US" dirty="0">
                    <a:ea typeface="DengXian"/>
                    <a:cs typeface="Times New Roman" panose="02020603050405020304" pitchFamily="18" charset="0"/>
                  </a:rPr>
                  <a:t>. </a:t>
                </a:r>
                <a:endParaRPr lang="en-US" dirty="0" smtClean="0">
                  <a:ea typeface="DengXian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1" y="1126373"/>
                <a:ext cx="11625943" cy="976806"/>
              </a:xfrm>
              <a:prstGeom prst="rect">
                <a:avLst/>
              </a:prstGeom>
              <a:blipFill>
                <a:blip r:embed="rId2"/>
                <a:stretch>
                  <a:fillRect l="-420" r="-472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3"/>
          <a:srcRect t="9866" r="-245"/>
          <a:stretch/>
        </p:blipFill>
        <p:spPr>
          <a:xfrm>
            <a:off x="2654136" y="1959082"/>
            <a:ext cx="4437110" cy="3741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3672" y="5760826"/>
                <a:ext cx="11922826" cy="1025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The power function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versus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is highly nonlinear and non-convex</a:t>
                </a:r>
              </a:p>
              <a:p>
                <a:pPr marL="285750" indent="-285750" algn="just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Classical gradient search methods are inefficient and there is no guarantee they can achieve global maximum</a:t>
                </a:r>
                <a:endParaRPr lang="en-US" dirty="0">
                  <a:latin typeface="Calibri" panose="020F0502020204030204" pitchFamily="34" charset="0"/>
                  <a:ea typeface="DengXian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2" y="5760826"/>
                <a:ext cx="11922826" cy="1025922"/>
              </a:xfrm>
              <a:prstGeom prst="rect">
                <a:avLst/>
              </a:prstGeom>
              <a:blipFill>
                <a:blip r:embed="rId4"/>
                <a:stretch>
                  <a:fillRect l="-30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68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81200" y="-29455"/>
            <a:ext cx="9799122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atin typeface="+mn-lt"/>
                <a:ea typeface="DengXian"/>
                <a:cs typeface="Times New Roman" panose="02020603050405020304" pitchFamily="18" charset="0"/>
              </a:rPr>
              <a:t>Coarse and fine discretization for single damage</a:t>
            </a:r>
            <a:endParaRPr lang="zh-TW" altLang="en-US" sz="4000" b="1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5228" y="4682039"/>
                <a:ext cx="115877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ea typeface="DengXian"/>
                  </a:rPr>
                  <a:t>Both discretization lead to an accurate estimates of  the actual location and size of the damage although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5000</m:t>
                    </m:r>
                  </m:oMath>
                </a14:m>
                <a:r>
                  <a:rPr lang="en-US" sz="2000" dirty="0" smtClean="0">
                    <a:ea typeface="DengXian"/>
                  </a:rPr>
                  <a:t> discretization </a:t>
                </a:r>
                <a:r>
                  <a:rPr lang="en-US" sz="2000" dirty="0">
                    <a:ea typeface="DengXian"/>
                  </a:rPr>
                  <a:t>produces slightly better size estimate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8" y="4682039"/>
                <a:ext cx="11587775" cy="707886"/>
              </a:xfrm>
              <a:prstGeom prst="rect">
                <a:avLst/>
              </a:prstGeom>
              <a:blipFill>
                <a:blip r:embed="rId2"/>
                <a:stretch>
                  <a:fillRect l="-473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45228" y="5528267"/>
                <a:ext cx="1190154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2000" dirty="0" smtClean="0">
                    <a:ea typeface="DengXian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ea typeface="DengXian"/>
                    <a:cs typeface="Times New Roman" panose="02020603050405020304" pitchFamily="18" charset="0"/>
                  </a:rPr>
                  <a:t>coarse discretization has completely wiped out all the side </a:t>
                </a:r>
                <a:r>
                  <a:rPr lang="en-US" sz="2000" dirty="0" smtClean="0">
                    <a:ea typeface="DengXian"/>
                    <a:cs typeface="Times New Roman" panose="02020603050405020304" pitchFamily="18" charset="0"/>
                  </a:rPr>
                  <a:t>lobes. Secondary </a:t>
                </a:r>
                <a:r>
                  <a:rPr lang="en-US" sz="2000" dirty="0">
                    <a:ea typeface="DengXian"/>
                    <a:cs typeface="Times New Roman" panose="02020603050405020304" pitchFamily="18" charset="0"/>
                  </a:rPr>
                  <a:t>damages (with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 ~20% </m:t>
                    </m:r>
                  </m:oMath>
                </a14:m>
                <a:r>
                  <a:rPr lang="en-US" sz="2000" dirty="0">
                    <a:ea typeface="DengXian"/>
                    <a:cs typeface="Times New Roman" panose="02020603050405020304" pitchFamily="18" charset="0"/>
                  </a:rPr>
                  <a:t>of the power of the main lobe or smaller) cannot be identified by the coarse discretization.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8" y="5528267"/>
                <a:ext cx="11901544" cy="707886"/>
              </a:xfrm>
              <a:prstGeom prst="rect">
                <a:avLst/>
              </a:prstGeom>
              <a:blipFill>
                <a:blip r:embed="rId3"/>
                <a:stretch>
                  <a:fillRect l="-461" t="-5172" r="-51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970" y="1601352"/>
            <a:ext cx="852294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t="3828" r="8181" b="8832"/>
          <a:stretch/>
        </p:blipFill>
        <p:spPr bwMode="auto">
          <a:xfrm>
            <a:off x="6766980" y="1552620"/>
            <a:ext cx="5249311" cy="31381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363035" y="4849755"/>
            <a:ext cx="5640779" cy="213001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Both damages are identified for the fine discretization because the distance between the two damages (50m) is significantly larger than the resolution limit (0.2m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80" y="4849755"/>
            <a:ext cx="5282004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DengXian"/>
                <a:cs typeface="Times New Roman" panose="02020603050405020304" pitchFamily="18" charset="0"/>
              </a:rPr>
              <a:t>the 2 damages cannot be </a:t>
            </a:r>
            <a:r>
              <a:rPr lang="en-US" sz="2000" dirty="0" smtClean="0">
                <a:ea typeface="DengXian"/>
                <a:cs typeface="Times New Roman" panose="02020603050405020304" pitchFamily="18" charset="0"/>
              </a:rPr>
              <a:t>resolved even by fine discretization since separation (0.1m) &lt; diffraction limit (0.2m)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981200" y="-29455"/>
            <a:ext cx="9799122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atin typeface="+mn-lt"/>
                <a:ea typeface="DengXian"/>
                <a:cs typeface="Times New Roman" panose="02020603050405020304" pitchFamily="18" charset="0"/>
              </a:rPr>
              <a:t>Coarse and fine discretization for multiple damages (2)</a:t>
            </a:r>
            <a:endParaRPr lang="zh-TW" altLang="en-US" sz="4000" b="1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29498" y="979305"/>
            <a:ext cx="3640545" cy="841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b="1" dirty="0" smtClean="0">
                <a:solidFill>
                  <a:srgbClr val="7030A0"/>
                </a:solidFill>
              </a:rPr>
              <a:t>istance between 2 damages is 50m 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1" y="1600305"/>
            <a:ext cx="5328366" cy="32494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318718" y="979305"/>
            <a:ext cx="4178529" cy="841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b="1" dirty="0" smtClean="0">
                <a:solidFill>
                  <a:srgbClr val="7030A0"/>
                </a:solidFill>
              </a:rPr>
              <a:t>istance between 2 damages is 0.1m 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5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4852" y="1247888"/>
            <a:ext cx="11263256" cy="5411096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PCA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is a powerful method for clustering and optimizing sensor locations to identify damages within a structure. It captures essential information from the data and reduces the number of features, improving clustering algorithms and identifies redundant sensors.</a:t>
            </a:r>
          </a:p>
          <a:p>
            <a:pPr lvl="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</a:rPr>
              <a:t>PCA is efficient in classifying damages from non-damages by extracting significant variations in the data.</a:t>
            </a:r>
          </a:p>
          <a:p>
            <a:pPr lvl="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</a:rPr>
              <a:t>Maximum Likelihood Estimation (MLE) accurately estimates the location and size of damages in structures.</a:t>
            </a:r>
          </a:p>
          <a:p>
            <a:pPr lvl="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</a:rPr>
              <a:t>The MLE method is a high resolution technique since it achieves the diffraction limit.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4273" y="-101424"/>
            <a:ext cx="44429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70000"/>
              </a:lnSpc>
            </a:pPr>
            <a:r>
              <a:rPr lang="en-US" sz="4000" b="1" dirty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49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4880" y="3173507"/>
            <a:ext cx="1914861" cy="7530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81200" y="-29455"/>
            <a:ext cx="82296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</a:rPr>
              <a:t>Introduction</a:t>
            </a:r>
            <a:endParaRPr lang="zh-TW" altLang="en-US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5557" y="1842713"/>
            <a:ext cx="7985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Aging, deteriorating infrastructure plagued with inefficiencies and </a:t>
            </a:r>
            <a:r>
              <a:rPr lang="en-US" dirty="0" smtClean="0"/>
              <a:t>deficiencies.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Catastrophic </a:t>
            </a:r>
            <a:r>
              <a:rPr lang="en-US" dirty="0"/>
              <a:t>failures leading to property damage, disruptions, and hazards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557" y="2842449"/>
                <a:ext cx="8095293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Example: Water </a:t>
                </a:r>
                <a:r>
                  <a:rPr lang="en-US" b="1" dirty="0"/>
                  <a:t>Pipe</a:t>
                </a:r>
                <a:endParaRPr lang="en-US" b="1" dirty="0" smtClean="0"/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Worldwide: Over 30% of water and energy lost, costing $40 billion/year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Asia</a:t>
                </a:r>
                <a:r>
                  <a:rPr lang="en-US" dirty="0"/>
                  <a:t>: Water loss doubled in less than 10 years, costing $15 billion/year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China</a:t>
                </a:r>
                <a:r>
                  <a:rPr lang="en-US" dirty="0"/>
                  <a:t>: Over 7 billion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/</a:t>
                </a:r>
                <a:r>
                  <a:rPr lang="en-US" dirty="0"/>
                  <a:t>year lost, with leakage rates exceeding 15% in 600 cities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USA</a:t>
                </a:r>
                <a:r>
                  <a:rPr lang="en-US" dirty="0"/>
                  <a:t>: Water infrastructure failures estimated to cost $250 billion, decline in GDP, and generate healthcare costs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57" y="2842449"/>
                <a:ext cx="8095293" cy="2585323"/>
              </a:xfrm>
              <a:prstGeom prst="rect">
                <a:avLst/>
              </a:prstGeom>
              <a:blipFill>
                <a:blip r:embed="rId2"/>
                <a:stretch>
                  <a:fillRect l="-678" r="-602" b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022116" y="5755147"/>
            <a:ext cx="1442014" cy="2506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38207" y="5591428"/>
            <a:ext cx="934839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There is a need to conduct condition assessment of such critical structure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735" y="2889797"/>
            <a:ext cx="2601773" cy="1460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90562" y="4467301"/>
            <a:ext cx="2841492" cy="64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600" kern="100" dirty="0">
                <a:ea typeface="PMingLiU-ExtB" panose="02020500000000000000" pitchFamily="18" charset="-120"/>
                <a:cs typeface="Arial" panose="020B0604020202020204" pitchFamily="34" charset="0"/>
              </a:rPr>
              <a:t>Burst Water Pipe Kennedy Town (24</a:t>
            </a:r>
            <a:r>
              <a:rPr lang="en-GB" sz="1600" kern="100" baseline="30000" dirty="0">
                <a:ea typeface="PMingLiU-ExtB" panose="02020500000000000000" pitchFamily="18" charset="-120"/>
                <a:cs typeface="Arial" panose="020B0604020202020204" pitchFamily="34" charset="0"/>
              </a:rPr>
              <a:t>th</a:t>
            </a:r>
            <a:r>
              <a:rPr lang="en-GB" sz="1600" kern="100" dirty="0">
                <a:ea typeface="PMingLiU-ExtB" panose="02020500000000000000" pitchFamily="18" charset="-120"/>
                <a:cs typeface="Arial" panose="020B0604020202020204" pitchFamily="34" charset="0"/>
              </a:rPr>
              <a:t>  Apr 2024</a:t>
            </a:r>
            <a:r>
              <a:rPr lang="en-GB" sz="1600" kern="100" dirty="0" smtClean="0">
                <a:ea typeface="PMingLiU-ExtB" panose="02020500000000000000" pitchFamily="18" charset="-120"/>
                <a:cs typeface="Arial" panose="020B0604020202020204" pitchFamily="34" charset="0"/>
              </a:rPr>
              <a:t>)</a:t>
            </a:r>
            <a:endParaRPr lang="en-US" sz="1600" kern="100" dirty="0">
              <a:ea typeface="PMingLiU-ExtB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5577" y="16460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Data Collection: Gather relevant information and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data (wave data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in this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project).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Damage Determination: Determine whether damage is present or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not (classification)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Damage Evaluation: If damage is identified, assess the size and location of the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damages (localization and sizing)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81584" y="189162"/>
            <a:ext cx="4952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Condition </a:t>
            </a:r>
            <a:r>
              <a:rPr lang="en-US" sz="4000" b="1" dirty="0"/>
              <a:t>assessment </a:t>
            </a:r>
          </a:p>
        </p:txBody>
      </p:sp>
    </p:spTree>
    <p:extLst>
      <p:ext uri="{BB962C8B-B14F-4D97-AF65-F5344CB8AC3E}">
        <p14:creationId xmlns:p14="http://schemas.microsoft.com/office/powerpoint/2010/main" val="38292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3284" y="1324814"/>
                <a:ext cx="11582401" cy="2410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400" dirty="0"/>
                  <a:t>Wave data </a:t>
                </a:r>
                <a:r>
                  <a:rPr lang="en-US" sz="2400" dirty="0" smtClean="0"/>
                  <a:t>is generated </a:t>
                </a:r>
                <a:r>
                  <a:rPr lang="en-US" sz="2400" dirty="0"/>
                  <a:t>using the following mathematical model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𝜀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−0.05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𝜀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DengXian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DengXian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DengXian"/>
                                                  <a:cs typeface="Times New Roman" panose="02020603050405020304" pitchFamily="18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DengXian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−0.05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84" y="1324814"/>
                <a:ext cx="11582401" cy="2410403"/>
              </a:xfrm>
              <a:prstGeom prst="rect">
                <a:avLst/>
              </a:prstGeom>
              <a:blipFill>
                <a:blip r:embed="rId2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4480559" y="2908596"/>
            <a:ext cx="419548" cy="2861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7906870" y="2817156"/>
            <a:ext cx="419548" cy="30444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62963" y="4549137"/>
                <a:ext cx="1958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E20A0"/>
                    </a:solidFill>
                    <a:latin typeface="Times New Roman" panose="02020603050405020304" pitchFamily="18" charset="0"/>
                    <a:ea typeface="DengXian"/>
                  </a:rPr>
                  <a:t>incident wave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BE20A0"/>
                        </a:solidFill>
                        <a:latin typeface="Cambria Math" panose="02040503050406030204" pitchFamily="18" charset="0"/>
                        <a:ea typeface="DengXian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E2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BE20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E20A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 dirty="0" smtClean="0">
                        <a:solidFill>
                          <a:srgbClr val="BE20A0"/>
                        </a:solidFill>
                        <a:latin typeface="Cambria Math" panose="02040503050406030204" pitchFamily="18" charset="0"/>
                        <a:ea typeface="DengXian"/>
                      </a:rPr>
                      <m:t>)</m:t>
                    </m:r>
                  </m:oMath>
                </a14:m>
                <a:endParaRPr lang="en-US" dirty="0">
                  <a:solidFill>
                    <a:srgbClr val="BE20A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63" y="4549137"/>
                <a:ext cx="1958934" cy="369332"/>
              </a:xfrm>
              <a:prstGeom prst="rect">
                <a:avLst/>
              </a:prstGeom>
              <a:blipFill>
                <a:blip r:embed="rId3"/>
                <a:stretch>
                  <a:fillRect l="-2484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00432" y="4593364"/>
                <a:ext cx="2125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E20A0"/>
                    </a:solidFill>
                    <a:latin typeface="Times New Roman" panose="02020603050405020304" pitchFamily="18" charset="0"/>
                    <a:ea typeface="DengXian"/>
                  </a:rPr>
                  <a:t>scattered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dirty="0" smtClean="0">
                    <a:solidFill>
                      <a:srgbClr val="BE20A0"/>
                    </a:solidFill>
                    <a:latin typeface="Times New Roman" panose="02020603050405020304" pitchFamily="18" charset="0"/>
                    <a:ea typeface="DengXian"/>
                  </a:rPr>
                  <a:t>  </a:t>
                </a:r>
                <a:endParaRPr lang="en-US" dirty="0">
                  <a:solidFill>
                    <a:srgbClr val="BE20A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32" y="4593364"/>
                <a:ext cx="2125134" cy="369332"/>
              </a:xfrm>
              <a:prstGeom prst="rect">
                <a:avLst/>
              </a:prstGeom>
              <a:blipFill>
                <a:blip r:embed="rId4"/>
                <a:stretch>
                  <a:fillRect l="-2579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419" y="4919008"/>
                <a:ext cx="634701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size </a:t>
                </a:r>
                <a:r>
                  <a:rPr lang="en-US" sz="2400" dirty="0">
                    <a:latin typeface="Times New Roman" panose="02020603050405020304" pitchFamily="18" charset="0"/>
                    <a:ea typeface="DengXian"/>
                  </a:rPr>
                  <a:t>of the </a:t>
                </a:r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damage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location </a:t>
                </a:r>
                <a:r>
                  <a:rPr lang="en-US" sz="2400" dirty="0">
                    <a:latin typeface="Times New Roman" panose="02020603050405020304" pitchFamily="18" charset="0"/>
                    <a:ea typeface="DengXian"/>
                  </a:rPr>
                  <a:t>of the damage</a:t>
                </a:r>
                <a:endParaRPr lang="en-US" sz="2400" dirty="0" smtClean="0">
                  <a:latin typeface="Times New Roman" panose="02020603050405020304" pitchFamily="18" charset="0"/>
                  <a:ea typeface="DengXian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: the </a:t>
                </a:r>
                <a:r>
                  <a:rPr lang="en-US" sz="2400" dirty="0">
                    <a:latin typeface="Times New Roman" panose="02020603050405020304" pitchFamily="18" charset="0"/>
                    <a:ea typeface="DengXian"/>
                  </a:rPr>
                  <a:t>wave speed </a:t>
                </a:r>
                <a:endParaRPr lang="en-US" sz="2400" dirty="0" smtClean="0">
                  <a:latin typeface="Times New Roman" panose="02020603050405020304" pitchFamily="18" charset="0"/>
                  <a:ea typeface="DengXian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:  measure </a:t>
                </a:r>
                <a:r>
                  <a:rPr lang="en-US" sz="2400" dirty="0">
                    <a:latin typeface="Times New Roman" panose="02020603050405020304" pitchFamily="18" charset="0"/>
                    <a:ea typeface="DengXian"/>
                  </a:rPr>
                  <a:t>of the width of the incident </a:t>
                </a:r>
                <a:r>
                  <a:rPr lang="en-US" sz="2400" dirty="0" smtClean="0">
                    <a:latin typeface="Times New Roman" panose="02020603050405020304" pitchFamily="18" charset="0"/>
                    <a:ea typeface="DengXian"/>
                  </a:rPr>
                  <a:t>wave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19" y="4919008"/>
                <a:ext cx="6347012" cy="1938992"/>
              </a:xfrm>
              <a:prstGeom prst="rect">
                <a:avLst/>
              </a:prstGeom>
              <a:blipFill>
                <a:blip r:embed="rId5"/>
                <a:stretch>
                  <a:fillRect l="-192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585758" y="185502"/>
            <a:ext cx="104469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I. Data collection using mathematical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208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51080" y="1247240"/>
                <a:ext cx="11523231" cy="56809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(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t) 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is the data sampled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discrete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times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  <a:ea typeface="DengXian"/>
                  </a:rPr>
                  <a:t>: Gaussian white noise with mean 0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To </a:t>
                </a: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classify whether a signal is present or not in the data, we generated synthetic signals using equation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lvl="3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for </a:t>
                </a: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(</a:t>
                </a:r>
                <a:r>
                  <a:rPr lang="en-US" sz="2400" dirty="0" err="1">
                    <a:solidFill>
                      <a:schemeClr val="tx1"/>
                    </a:solidFill>
                    <a:latin typeface="+mn-lt"/>
                  </a:rPr>
                  <a:t>i</a:t>
                </a: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(i.e. no signal) and (ii)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pPr lvl="3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. 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:endParaRPr lang="zh-HK" altLang="en-US" sz="2400" dirty="0">
                  <a:solidFill>
                    <a:schemeClr val="tx1"/>
                  </a:solidFill>
                  <a:latin typeface="+mn-lt"/>
                  <a:ea typeface="華康儷細黑" panose="020B0309000000000000" pitchFamily="49" charset="-120"/>
                  <a:cs typeface="華康細明體" panose="02020309000000000000" pitchFamily="49" charset="-12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080" y="1247240"/>
                <a:ext cx="11523231" cy="5680955"/>
              </a:xfrm>
              <a:blipFill>
                <a:blip r:embed="rId2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85758" y="185502"/>
            <a:ext cx="100173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Data collection using mathematical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405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72895" y="143395"/>
            <a:ext cx="6543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Classification using PCA</a:t>
            </a:r>
            <a:endParaRPr lang="en-US" sz="4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08" y="1554103"/>
            <a:ext cx="6401355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4462" y="146131"/>
            <a:ext cx="7069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II. Data Collection in the field</a:t>
            </a:r>
            <a:endParaRPr lang="en-US" sz="4000" b="1" dirty="0"/>
          </a:p>
        </p:txBody>
      </p:sp>
      <p:sp>
        <p:nvSpPr>
          <p:cNvPr id="5" name="內容版面配置區 3"/>
          <p:cNvSpPr>
            <a:spLocks noGrp="1"/>
          </p:cNvSpPr>
          <p:nvPr>
            <p:ph idx="1"/>
          </p:nvPr>
        </p:nvSpPr>
        <p:spPr>
          <a:xfrm>
            <a:off x="1776884" y="6303177"/>
            <a:ext cx="8351358" cy="431475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8000" b="1" dirty="0" smtClean="0">
                <a:solidFill>
                  <a:schemeClr val="tx1"/>
                </a:solidFill>
                <a:latin typeface="+mn-lt"/>
              </a:rPr>
              <a:t>BH facility (</a:t>
            </a:r>
            <a:r>
              <a:rPr lang="en-US" sz="8000" b="1" dirty="0">
                <a:solidFill>
                  <a:schemeClr val="tx1"/>
                </a:solidFill>
                <a:latin typeface="+mn-lt"/>
              </a:rPr>
              <a:t>Kowloon, Hong </a:t>
            </a:r>
            <a:r>
              <a:rPr lang="en-US" sz="8000" b="1" dirty="0" smtClean="0">
                <a:solidFill>
                  <a:schemeClr val="tx1"/>
                </a:solidFill>
                <a:latin typeface="+mn-lt"/>
              </a:rPr>
              <a:t>Kong) </a:t>
            </a:r>
            <a:r>
              <a:rPr lang="en-US" sz="8000" b="1" dirty="0">
                <a:solidFill>
                  <a:schemeClr val="tx1"/>
                </a:solidFill>
                <a:latin typeface="+mn-lt"/>
              </a:rPr>
              <a:t>setup </a:t>
            </a:r>
            <a:r>
              <a:rPr lang="en-US" sz="8000" b="1" dirty="0" smtClean="0">
                <a:solidFill>
                  <a:schemeClr val="tx1"/>
                </a:solidFill>
                <a:latin typeface="+mn-lt"/>
              </a:rPr>
              <a:t>sketch: co-owned by WSD and HKUST</a:t>
            </a:r>
          </a:p>
          <a:p>
            <a:pPr marL="0" indent="0" algn="ctr">
              <a:buNone/>
            </a:pPr>
            <a:endParaRPr lang="zh-HK" altLang="en-US" sz="9600" b="1" dirty="0">
              <a:solidFill>
                <a:schemeClr val="tx1"/>
              </a:solidFill>
              <a:latin typeface="+mn-lt"/>
              <a:ea typeface="華康儷細黑" panose="020B0309000000000000" pitchFamily="49" charset="-120"/>
              <a:cs typeface="華康細明體" panose="02020309000000000000" pitchFamily="49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52" y="1121696"/>
            <a:ext cx="6316003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72895" y="143395"/>
            <a:ext cx="6543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Classification using PCA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355002" y="1324960"/>
            <a:ext cx="11553713" cy="131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 smtClean="0">
                <a:ea typeface="DengXian"/>
                <a:cs typeface="Times New Roman" panose="02020603050405020304" pitchFamily="18" charset="0"/>
              </a:rPr>
              <a:t>We applied PCA to the wave data collected at BH facility: (</a:t>
            </a:r>
            <a:r>
              <a:rPr lang="en-US" sz="2000" dirty="0" err="1" smtClean="0">
                <a:ea typeface="DengXian"/>
                <a:cs typeface="Times New Roman" panose="02020603050405020304" pitchFamily="18" charset="0"/>
              </a:rPr>
              <a:t>i</a:t>
            </a:r>
            <a:r>
              <a:rPr lang="en-US" sz="2000" dirty="0" smtClean="0">
                <a:ea typeface="DengXian"/>
                <a:cs typeface="Times New Roman" panose="02020603050405020304" pitchFamily="18" charset="0"/>
              </a:rPr>
              <a:t>) case with damage and (ii) case without damage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200" dirty="0" smtClean="0">
              <a:ea typeface="DengXian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200" dirty="0">
              <a:ea typeface="DengXian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56" y="2098442"/>
            <a:ext cx="985199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70659" y="-29455"/>
            <a:ext cx="1049778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latin typeface="Times New Roman" panose="02020603050405020304" pitchFamily="18" charset="0"/>
                <a:ea typeface="DengXian"/>
              </a:rPr>
              <a:t>III. Localization </a:t>
            </a:r>
            <a:r>
              <a:rPr lang="en-US" sz="3600" b="1" dirty="0">
                <a:latin typeface="Times New Roman" panose="02020603050405020304" pitchFamily="18" charset="0"/>
                <a:ea typeface="DengXian"/>
              </a:rPr>
              <a:t>and sizing </a:t>
            </a:r>
            <a:r>
              <a:rPr lang="en-US" sz="3600" b="1" dirty="0" smtClean="0">
                <a:latin typeface="Times New Roman" panose="02020603050405020304" pitchFamily="18" charset="0"/>
                <a:ea typeface="DengXian"/>
              </a:rPr>
              <a:t>of damage using MLE: theory</a:t>
            </a:r>
            <a:endParaRPr lang="zh-TW" altLang="en-US" sz="3600" dirty="0">
              <a:solidFill>
                <a:srgbClr val="666633"/>
              </a:solidFill>
              <a:latin typeface="+mn-lt"/>
              <a:ea typeface="華康儷粗黑(P)" panose="020B0700000000000000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5039"/>
                <a:ext cx="11020301" cy="52554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p>
                        </m:sSup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 ∆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⃗"/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DengXian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DengXian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DengXian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 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600" dirty="0">
                  <a:effectLst/>
                  <a:latin typeface="+mn-lt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Maximizing the likelihood is </a:t>
                </a:r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equivalent 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to minimizing </a:t>
                </a:r>
                <a:endParaRPr lang="en-US" sz="2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 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 ∆</m:t>
                          </m:r>
                          <m:acc>
                            <m:accPr>
                              <m:chr m:val="⃗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                </a:t>
                </a:r>
                <a:r>
                  <a:rPr lang="en-US" sz="26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sz="2600" dirty="0" smtClean="0">
                  <a:effectLst/>
                  <a:latin typeface="Calibri" panose="020F0502020204030204" pitchFamily="34" charset="0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DengXian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60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Objective</a:t>
                </a:r>
                <a:r>
                  <a:rPr lang="en-US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: f</a:t>
                </a:r>
                <a:r>
                  <a:rPr lang="en-US" sz="26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is minimum. We first require</a:t>
                </a:r>
                <a:endParaRPr lang="en-US" sz="2600" dirty="0">
                  <a:effectLst/>
                  <a:latin typeface="Calibri" panose="020F0502020204030204" pitchFamily="34" charset="0"/>
                  <a:ea typeface="DengXian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=0⟹2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+2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sz="26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⟹</m:t>
                    </m:r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DengXian"/>
                                            <a:cs typeface="Times New Roman" panose="020206030504050203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>
                    <a:effectLst/>
                    <a:latin typeface="Times New Roman" panose="02020603050405020304" pitchFamily="18" charset="0"/>
                    <a:ea typeface="DengXian"/>
                  </a:rPr>
                  <a:t> </a:t>
                </a:r>
                <a:endParaRPr lang="en-US" sz="26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zh-HK" altLang="en-US" sz="2400" dirty="0">
                  <a:solidFill>
                    <a:schemeClr val="tx1"/>
                  </a:solidFill>
                  <a:latin typeface="+mn-lt"/>
                  <a:ea typeface="華康儷細黑" panose="020B0309000000000000" pitchFamily="49" charset="-120"/>
                  <a:cs typeface="華康細明體" panose="02020309000000000000" pitchFamily="49" charset="-120"/>
                </a:endParaRPr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5039"/>
                <a:ext cx="11020301" cy="5255460"/>
              </a:xfrm>
              <a:blipFill>
                <a:blip r:embed="rId2"/>
                <a:stretch>
                  <a:fillRect l="-553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910-10" id="{B854C85E-4AFA-45D0-A6CA-A7B184D0188D}" vid="{9EACD8FD-EDFC-4A97-A86C-0FAB11500A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template-ppt-10</Template>
  <TotalTime>4138</TotalTime>
  <Words>1848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DengXian</vt:lpstr>
      <vt:lpstr>華康儷粗黑</vt:lpstr>
      <vt:lpstr>新細明體</vt:lpstr>
      <vt:lpstr>PMingLiU-ExtB</vt:lpstr>
      <vt:lpstr>華康儷粗黑(P)</vt:lpstr>
      <vt:lpstr>華康儷細黑</vt:lpstr>
      <vt:lpstr>華康儷細黑(P)</vt:lpstr>
      <vt:lpstr>華康細明體</vt:lpstr>
      <vt:lpstr>華康超黑體</vt:lpstr>
      <vt:lpstr>Arial</vt:lpstr>
      <vt:lpstr>Calibri</vt:lpstr>
      <vt:lpstr>Cambria Math</vt:lpstr>
      <vt:lpstr>Times New Roman</vt:lpstr>
      <vt:lpstr>Wingdings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68</cp:revision>
  <dcterms:created xsi:type="dcterms:W3CDTF">2024-05-04T13:35:12Z</dcterms:created>
  <dcterms:modified xsi:type="dcterms:W3CDTF">2024-05-07T15:51:46Z</dcterms:modified>
</cp:coreProperties>
</file>